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67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66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6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9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79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8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1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8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1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1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9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DED7-D340-455F-817E-2D4901453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A6947-3E80-4393-BC78-8AB19EBE0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1718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By Girish Lande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B85D596-1446-4D95-B612-D8B6223F4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87" b="1655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466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F558-B5D0-45BF-A4B2-C6AE2F33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Equalisation</a:t>
            </a:r>
          </a:p>
        </p:txBody>
      </p:sp>
      <p:pic>
        <p:nvPicPr>
          <p:cNvPr id="3074" name="Picture 2" descr="Image of Boat before and after Histogram Equalisation">
            <a:extLst>
              <a:ext uri="{FF2B5EF4-FFF2-40B4-BE49-F238E27FC236}">
                <a16:creationId xmlns:a16="http://schemas.microsoft.com/office/drawing/2014/main" id="{1317D21A-5AB6-4501-919D-0A34E9AC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2" y="1533525"/>
            <a:ext cx="996315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7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44D53-EDD9-4856-97EC-692F5191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Transformation of Histogram</a:t>
            </a:r>
          </a:p>
        </p:txBody>
      </p:sp>
      <p:pic>
        <p:nvPicPr>
          <p:cNvPr id="4098" name="Picture 2" descr="Transformation of Histogram after applying Equalisation">
            <a:extLst>
              <a:ext uri="{FF2B5EF4-FFF2-40B4-BE49-F238E27FC236}">
                <a16:creationId xmlns:a16="http://schemas.microsoft.com/office/drawing/2014/main" id="{02689B2A-A79D-4DB2-9F47-BFC36700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690688"/>
            <a:ext cx="120777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9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168B2C7F-2E35-41B6-B14E-FC3808EF4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1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50B47FCE-042D-43EB-A149-2F9254823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black, sitting, table, red&#10;&#10;Description automatically generated">
            <a:extLst>
              <a:ext uri="{FF2B5EF4-FFF2-40B4-BE49-F238E27FC236}">
                <a16:creationId xmlns:a16="http://schemas.microsoft.com/office/drawing/2014/main" id="{3371DE80-7EC9-442C-A2C7-77F52253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4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sitting, black, small&#10;&#10;Description automatically generated">
            <a:extLst>
              <a:ext uri="{FF2B5EF4-FFF2-40B4-BE49-F238E27FC236}">
                <a16:creationId xmlns:a16="http://schemas.microsoft.com/office/drawing/2014/main" id="{D8E3E370-EF72-46ED-8E07-6DFFE83C7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385C12C-BB30-47F3-9564-4803C407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8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41BC3AD-8C43-43D4-9AB2-FBB58C15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0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green screen&#10;&#10;Description automatically generated">
            <a:extLst>
              <a:ext uri="{FF2B5EF4-FFF2-40B4-BE49-F238E27FC236}">
                <a16:creationId xmlns:a16="http://schemas.microsoft.com/office/drawing/2014/main" id="{6DAD83FF-7268-4E75-B733-473A6FC7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4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22A7632-9667-4E6B-A2BC-D9E3E3981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68176E3-DDE6-4911-802E-DB6E9A6C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7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73218FED-AC35-41EA-A297-78B0B8A3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0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B9E8A82-7494-4F92-9962-B093618A0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45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7D78911-B907-4C0F-9058-97456F7FA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1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DAE41E21-6A73-43DA-9015-4239A452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3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7EE5FB05-426A-4699-99FD-496E0E18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79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57F63787-D841-49DD-8BFA-3A4984678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1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FABEE793-295F-4773-BDCF-874629925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3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the side of a fence&#10;&#10;Description automatically generated">
            <a:extLst>
              <a:ext uri="{FF2B5EF4-FFF2-40B4-BE49-F238E27FC236}">
                <a16:creationId xmlns:a16="http://schemas.microsoft.com/office/drawing/2014/main" id="{45D8EE8C-6500-4314-801E-2EFD06AB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EE3A37DC-4BD0-4B81-BB25-E71B36B60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blue, tiled, black, white&#10;&#10;Description automatically generated">
            <a:extLst>
              <a:ext uri="{FF2B5EF4-FFF2-40B4-BE49-F238E27FC236}">
                <a16:creationId xmlns:a16="http://schemas.microsoft.com/office/drawing/2014/main" id="{C65EC9B0-24DC-4ECE-BBE3-CCCA1CF6B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8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D09F-2376-4C12-832D-151AF877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Image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5A5A5-F95D-4995-8C89-8013E1126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An image is defined as a two-dimensional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function,</a:t>
            </a:r>
            <a:r>
              <a:rPr lang="en-I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where x and y are spatial coordinates, and the amplitude of 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 at any pair of coordinates (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) is called the 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 of that image at that point. When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and amplitude values of 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 are finite, we call it a 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digital image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 other words, an image can be defined by a two-dimensional array specifically arranged in rows and columns.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Digital Image is composed of a finite number of elements, each of which elements have a particular value at a particular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location.These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elements are referred to as </a:t>
            </a:r>
            <a:r>
              <a:rPr lang="en-IN" sz="2000" i="1" dirty="0">
                <a:latin typeface="Arial" panose="020B0604020202020204" pitchFamily="34" charset="0"/>
                <a:cs typeface="Arial" panose="020B0604020202020204" pitchFamily="34" charset="0"/>
              </a:rPr>
              <a:t>picture </a:t>
            </a:r>
            <a:r>
              <a:rPr lang="en-IN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elements,image</a:t>
            </a:r>
            <a:r>
              <a:rPr lang="en-IN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elements,and</a:t>
            </a:r>
            <a:r>
              <a:rPr lang="en-IN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pixels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.A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IN" sz="2000" i="1" dirty="0"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 is most widely used to denote the elements of a Digital Image.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23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monitor&#10;&#10;Description automatically generated">
            <a:extLst>
              <a:ext uri="{FF2B5EF4-FFF2-40B4-BE49-F238E27FC236}">
                <a16:creationId xmlns:a16="http://schemas.microsoft.com/office/drawing/2014/main" id="{94AB679D-950E-41B6-989A-3B13D72B0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fence, black, table, tiled&#10;&#10;Description automatically generated">
            <a:extLst>
              <a:ext uri="{FF2B5EF4-FFF2-40B4-BE49-F238E27FC236}">
                <a16:creationId xmlns:a16="http://schemas.microsoft.com/office/drawing/2014/main" id="{9B9A5064-BF35-4261-B18A-CFAE24D96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67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1FFB174-28EA-45DC-9C18-997CF38B5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52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3787A10-4CCB-4527-81C0-5D3F819A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4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monitor, sitting, black, blue&#10;&#10;Description automatically generated">
            <a:extLst>
              <a:ext uri="{FF2B5EF4-FFF2-40B4-BE49-F238E27FC236}">
                <a16:creationId xmlns:a16="http://schemas.microsoft.com/office/drawing/2014/main" id="{7D418A93-963E-4227-9349-9CA5F59F8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blue text&#10;&#10;Description automatically generated">
            <a:extLst>
              <a:ext uri="{FF2B5EF4-FFF2-40B4-BE49-F238E27FC236}">
                <a16:creationId xmlns:a16="http://schemas.microsoft.com/office/drawing/2014/main" id="{2CD34E90-27EF-4934-9361-D6574F8A9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4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photo, black, clock, white&#10;&#10;Description automatically generated">
            <a:extLst>
              <a:ext uri="{FF2B5EF4-FFF2-40B4-BE49-F238E27FC236}">
                <a16:creationId xmlns:a16="http://schemas.microsoft.com/office/drawing/2014/main" id="{2D135D60-BC59-44E0-993C-FA8B51E4E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1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flat screen tv&#10;&#10;Description automatically generated">
            <a:extLst>
              <a:ext uri="{FF2B5EF4-FFF2-40B4-BE49-F238E27FC236}">
                <a16:creationId xmlns:a16="http://schemas.microsoft.com/office/drawing/2014/main" id="{3CB4A43C-5550-4E69-8E63-851B622EB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88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846205-9D70-482B-969C-86BDAAC3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61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AA2AF3-DC8F-4D30-8701-B56CBFED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0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D56B-C127-4C40-A080-CB6E4A0E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D84EC-5681-4F71-97EA-1F7A90C90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IN" b="1" dirty="0"/>
              <a:t>BINARY IMAGE</a:t>
            </a:r>
            <a:r>
              <a:rPr lang="en-IN" dirty="0"/>
              <a:t>– The binary image as its name suggests, contain only two pixel elements </a:t>
            </a:r>
            <a:r>
              <a:rPr lang="en-IN" dirty="0" err="1"/>
              <a:t>i.e</a:t>
            </a:r>
            <a:r>
              <a:rPr lang="en-IN" dirty="0"/>
              <a:t> 0 &amp; 1,where 0 refers to black and 1 refers to white. This image is also known as Monochrome.</a:t>
            </a:r>
          </a:p>
          <a:p>
            <a:pPr fontAlgn="base"/>
            <a:r>
              <a:rPr lang="en-IN" b="1" dirty="0"/>
              <a:t>BLACK AND WHITE IMAGE</a:t>
            </a:r>
            <a:r>
              <a:rPr lang="en-IN" dirty="0"/>
              <a:t>– The image which consist of only black and white </a:t>
            </a:r>
            <a:r>
              <a:rPr lang="en-IN" dirty="0" err="1"/>
              <a:t>color</a:t>
            </a:r>
            <a:r>
              <a:rPr lang="en-IN" dirty="0"/>
              <a:t> is called BLACK AND WHITE IMAGE.</a:t>
            </a:r>
          </a:p>
          <a:p>
            <a:pPr fontAlgn="base"/>
            <a:r>
              <a:rPr lang="en-IN" b="1" dirty="0"/>
              <a:t>8 bit COLOR FORMAT</a:t>
            </a:r>
            <a:r>
              <a:rPr lang="en-IN" dirty="0"/>
              <a:t>– It is the most famous image </a:t>
            </a:r>
            <a:r>
              <a:rPr lang="en-IN" dirty="0" err="1"/>
              <a:t>format.It</a:t>
            </a:r>
            <a:r>
              <a:rPr lang="en-IN" dirty="0"/>
              <a:t> has 256 different shades of </a:t>
            </a:r>
            <a:r>
              <a:rPr lang="en-IN" dirty="0" err="1"/>
              <a:t>colors</a:t>
            </a:r>
            <a:r>
              <a:rPr lang="en-IN" dirty="0"/>
              <a:t> in it and commonly known as Grayscale Image. In this format, 0 stands for Black, and 255 stands for white, and 127 stands for </a:t>
            </a:r>
            <a:r>
              <a:rPr lang="en-IN" dirty="0" err="1"/>
              <a:t>gray</a:t>
            </a:r>
            <a:r>
              <a:rPr lang="en-IN" dirty="0"/>
              <a:t>.</a:t>
            </a:r>
          </a:p>
          <a:p>
            <a:pPr fontAlgn="base"/>
            <a:r>
              <a:rPr lang="en-IN" b="1" dirty="0"/>
              <a:t>16 bit COLOR FORMAT</a:t>
            </a:r>
            <a:r>
              <a:rPr lang="en-IN" dirty="0"/>
              <a:t>– It is a </a:t>
            </a:r>
            <a:r>
              <a:rPr lang="en-IN" dirty="0" err="1"/>
              <a:t>color</a:t>
            </a:r>
            <a:r>
              <a:rPr lang="en-IN" dirty="0"/>
              <a:t> image format. It has 65,536 different </a:t>
            </a:r>
            <a:r>
              <a:rPr lang="en-IN" dirty="0" err="1"/>
              <a:t>colors</a:t>
            </a:r>
            <a:r>
              <a:rPr lang="en-IN" dirty="0"/>
              <a:t> in </a:t>
            </a:r>
            <a:r>
              <a:rPr lang="en-IN" dirty="0" err="1"/>
              <a:t>it.It</a:t>
            </a:r>
            <a:r>
              <a:rPr lang="en-IN" dirty="0"/>
              <a:t> is also known as High </a:t>
            </a:r>
            <a:r>
              <a:rPr lang="en-IN" dirty="0" err="1"/>
              <a:t>Color</a:t>
            </a:r>
            <a:r>
              <a:rPr lang="en-IN" dirty="0"/>
              <a:t> Format. In this format the distribution of </a:t>
            </a:r>
            <a:r>
              <a:rPr lang="en-IN" dirty="0" err="1"/>
              <a:t>color</a:t>
            </a:r>
            <a:r>
              <a:rPr lang="en-IN" dirty="0"/>
              <a:t> is not as same as Grayscale image.</a:t>
            </a:r>
          </a:p>
          <a:p>
            <a:pPr fontAlgn="base"/>
            <a:r>
              <a:rPr lang="en-IN" dirty="0"/>
              <a:t>A 16 bit format is actually divided into three further formats which are Red, Green and Blue. That famous RGB format.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2458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4A310B-5FA5-4A52-B31D-4C06DEEE2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46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881D9476-8E27-4BB9-91B9-1625B636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19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&#10;&#10;Description automatically generated">
            <a:extLst>
              <a:ext uri="{FF2B5EF4-FFF2-40B4-BE49-F238E27FC236}">
                <a16:creationId xmlns:a16="http://schemas.microsoft.com/office/drawing/2014/main" id="{2E8CDA03-6099-4540-945B-242830CD6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7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8E0B098F-E51E-4132-8AE8-F85D903D1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4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black, meter, white&#10;&#10;Description automatically generated">
            <a:extLst>
              <a:ext uri="{FF2B5EF4-FFF2-40B4-BE49-F238E27FC236}">
                <a16:creationId xmlns:a16="http://schemas.microsoft.com/office/drawing/2014/main" id="{205618D9-97EA-4DD8-BD3A-5C73C661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86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quare white text on a black surface&#10;&#10;Description automatically generated">
            <a:extLst>
              <a:ext uri="{FF2B5EF4-FFF2-40B4-BE49-F238E27FC236}">
                <a16:creationId xmlns:a16="http://schemas.microsoft.com/office/drawing/2014/main" id="{52C862B8-E268-4B82-B937-CE65882F6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76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6" name="Picture 5" descr="A black and blue text&#10;&#10;Description automatically generated">
            <a:extLst>
              <a:ext uri="{FF2B5EF4-FFF2-40B4-BE49-F238E27FC236}">
                <a16:creationId xmlns:a16="http://schemas.microsoft.com/office/drawing/2014/main" id="{D5DEDC1C-55E1-45E4-B90C-B62F3D9A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89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fence, clock, green, table&#10;&#10;Description automatically generated">
            <a:extLst>
              <a:ext uri="{FF2B5EF4-FFF2-40B4-BE49-F238E27FC236}">
                <a16:creationId xmlns:a16="http://schemas.microsoft.com/office/drawing/2014/main" id="{9E09BEA6-FC0A-403A-B44D-B2F3F2E3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4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F654C60C-657F-4BA0-B49B-034480FFA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81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black, small, player, man&#10;&#10;Description automatically generated">
            <a:extLst>
              <a:ext uri="{FF2B5EF4-FFF2-40B4-BE49-F238E27FC236}">
                <a16:creationId xmlns:a16="http://schemas.microsoft.com/office/drawing/2014/main" id="{6F23E9E5-1B71-4C75-9CFD-D477F3C95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5376-3C0F-4469-B059-D62B0BA7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as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48C6C-FCED-49EC-B77C-215442715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2011679"/>
            <a:ext cx="6064898" cy="4481195"/>
          </a:xfrm>
        </p:spPr>
        <p:txBody>
          <a:bodyPr>
            <a:normAutofit/>
          </a:bodyPr>
          <a:lstStyle/>
          <a:p>
            <a:r>
              <a:rPr lang="en-IN" sz="2400" dirty="0"/>
              <a:t>As we know, images are represented in rows and columns we have the following syntax in which images are represented:</a:t>
            </a:r>
          </a:p>
          <a:p>
            <a:r>
              <a:rPr lang="en-IN" sz="2400" dirty="0"/>
              <a:t>The right side of this equation is digital image by </a:t>
            </a:r>
            <a:r>
              <a:rPr lang="en-IN" sz="2400" dirty="0" err="1"/>
              <a:t>defition</a:t>
            </a:r>
            <a:r>
              <a:rPr lang="en-IN" sz="2400" dirty="0"/>
              <a:t>. Every element of this matrix is called image element , picture element , or pixel.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1E50D2-8D61-4E75-9642-F713A357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39" y="1690688"/>
            <a:ext cx="5679713" cy="26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46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83A8D13D-661E-4C22-A680-BA4D94863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7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silver, meter&#10;&#10;Description automatically generated">
            <a:extLst>
              <a:ext uri="{FF2B5EF4-FFF2-40B4-BE49-F238E27FC236}">
                <a16:creationId xmlns:a16="http://schemas.microsoft.com/office/drawing/2014/main" id="{0C64BE8F-9BF3-441B-AAA5-7437FA27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35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9E5767-A742-4AB8-8043-B3411393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0" y="-65314"/>
            <a:ext cx="100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2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window, black, small, sitting&#10;&#10;Description automatically generated">
            <a:extLst>
              <a:ext uri="{FF2B5EF4-FFF2-40B4-BE49-F238E27FC236}">
                <a16:creationId xmlns:a16="http://schemas.microsoft.com/office/drawing/2014/main" id="{62D82D3F-D056-42A7-83F7-69D4231E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95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7D1854FD-47B3-456C-B773-5846B7F1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21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0F3E01B8-2FFB-4E2C-89A5-645B77A6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52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0903B70B-4619-4211-97B0-ACA7EA811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51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C1346E-40AA-43EE-ABCA-007E790A2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93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41D767-B3A8-4C5F-B45F-16CDC021E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67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432ED42-183C-4673-B9B3-9102E9DBD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FA72-9D2F-41FB-99AB-CE8BD524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Image 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00DEB-8D15-484B-87FF-A077266B2926}"/>
              </a:ext>
            </a:extLst>
          </p:cNvPr>
          <p:cNvSpPr/>
          <p:nvPr/>
        </p:nvSpPr>
        <p:spPr>
          <a:xfrm>
            <a:off x="838199" y="1968560"/>
            <a:ext cx="1090904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1.ACQUISITION– It could be as simple as being given an image which is in digital form. The main work involves:</a:t>
            </a:r>
          </a:p>
          <a:p>
            <a:r>
              <a:rPr lang="en-IN" sz="2000" dirty="0"/>
              <a:t>a) Scaling</a:t>
            </a:r>
          </a:p>
          <a:p>
            <a:r>
              <a:rPr lang="en-IN" sz="2000" dirty="0"/>
              <a:t>b) </a:t>
            </a:r>
            <a:r>
              <a:rPr lang="en-IN" sz="2000" dirty="0" err="1"/>
              <a:t>Color</a:t>
            </a:r>
            <a:r>
              <a:rPr lang="en-IN" sz="2000" dirty="0"/>
              <a:t> conversion(RGB to Gray or vice-versa)</a:t>
            </a:r>
          </a:p>
          <a:p>
            <a:endParaRPr lang="en-IN" sz="2000" dirty="0"/>
          </a:p>
          <a:p>
            <a:r>
              <a:rPr lang="en-IN" sz="2000" dirty="0"/>
              <a:t>2.IMAGE ENHANCEMENT– It is amongst the simplest and most appealing in areas of Image Processing it is also used to extract some hidden details from an image and is subjective.</a:t>
            </a:r>
          </a:p>
          <a:p>
            <a:endParaRPr lang="en-IN" sz="2000" dirty="0"/>
          </a:p>
          <a:p>
            <a:r>
              <a:rPr lang="en-IN" sz="2000" dirty="0"/>
              <a:t>3.IMAGE RESTORATION– It also deals with appealing of an image but it is objective(Restoration is based on mathematical or probabilistic model or image degradation).</a:t>
            </a:r>
          </a:p>
          <a:p>
            <a:endParaRPr lang="en-IN" sz="2000" dirty="0"/>
          </a:p>
          <a:p>
            <a:r>
              <a:rPr lang="en-IN" sz="2000" dirty="0"/>
              <a:t>4.COLOR IMAGE PROCESSING– It deals with </a:t>
            </a:r>
            <a:r>
              <a:rPr lang="en-IN" sz="2000" dirty="0" err="1"/>
              <a:t>pseudocolor</a:t>
            </a:r>
            <a:r>
              <a:rPr lang="en-IN" sz="2000" dirty="0"/>
              <a:t> and full </a:t>
            </a:r>
            <a:r>
              <a:rPr lang="en-IN" sz="2000" dirty="0" err="1"/>
              <a:t>color</a:t>
            </a:r>
            <a:r>
              <a:rPr lang="en-IN" sz="2000" dirty="0"/>
              <a:t> image processing </a:t>
            </a:r>
            <a:r>
              <a:rPr lang="en-IN" sz="2000" dirty="0" err="1"/>
              <a:t>color</a:t>
            </a:r>
            <a:r>
              <a:rPr lang="en-IN" sz="2000" dirty="0"/>
              <a:t> models are applicable to digital image processing.</a:t>
            </a:r>
          </a:p>
        </p:txBody>
      </p:sp>
    </p:spTree>
    <p:extLst>
      <p:ext uri="{BB962C8B-B14F-4D97-AF65-F5344CB8AC3E}">
        <p14:creationId xmlns:p14="http://schemas.microsoft.com/office/powerpoint/2010/main" val="3370011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black, small, white&#10;&#10;Description automatically generated">
            <a:extLst>
              <a:ext uri="{FF2B5EF4-FFF2-40B4-BE49-F238E27FC236}">
                <a16:creationId xmlns:a16="http://schemas.microsoft.com/office/drawing/2014/main" id="{E92A7FDC-6F77-4F81-9749-D29703F7C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20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metal fence&#10;&#10;Description automatically generated">
            <a:extLst>
              <a:ext uri="{FF2B5EF4-FFF2-40B4-BE49-F238E27FC236}">
                <a16:creationId xmlns:a16="http://schemas.microsoft.com/office/drawing/2014/main" id="{BA9214E7-5A2F-4D46-970D-7D6082880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131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8FB376-26D2-49C6-B3CD-E8FDAAD4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1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7617B-8E0D-4BC8-890A-D5518461E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23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76FE-85DB-4135-9B9A-5B5E81566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94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FDDBD-DBE4-4CD8-8F96-B6B69D631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84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B612F-9C7E-4A88-BCB4-989D7ADE3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24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AE2E0-8A27-4F36-81D5-516150371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68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19519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490F-95C3-42C3-A1BC-83EDBA95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Image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3ED1A-4B98-4C20-A792-AF6D7F25141E}"/>
              </a:ext>
            </a:extLst>
          </p:cNvPr>
          <p:cNvSpPr/>
          <p:nvPr/>
        </p:nvSpPr>
        <p:spPr>
          <a:xfrm>
            <a:off x="382555" y="1690687"/>
            <a:ext cx="1164460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5.WAVELETS AND MULTI-RESOLUTION PROCESSING– It is foundation of representing images in various degrees.</a:t>
            </a:r>
          </a:p>
          <a:p>
            <a:endParaRPr lang="en-IN" dirty="0"/>
          </a:p>
          <a:p>
            <a:r>
              <a:rPr lang="en-IN" dirty="0"/>
              <a:t>6.IMAGE COMPRESSION-It involves in developing some functions to perform this operation. It mainly deals with image size or resolution.</a:t>
            </a:r>
          </a:p>
          <a:p>
            <a:endParaRPr lang="en-IN" dirty="0"/>
          </a:p>
          <a:p>
            <a:r>
              <a:rPr lang="en-IN" dirty="0"/>
              <a:t>7.MORPHOLOGICAL PROCESSING-It deals with tools for extracting image components that are useful in the representation &amp; description of shape.</a:t>
            </a:r>
          </a:p>
          <a:p>
            <a:endParaRPr lang="en-IN" dirty="0"/>
          </a:p>
          <a:p>
            <a:r>
              <a:rPr lang="en-IN" dirty="0"/>
              <a:t>8.SEGMENTATION PROCEDURE-It includes partitioning an image into its constituent parts or objects. Autonomous segmentation is the most difficult task in Image Processing.</a:t>
            </a:r>
          </a:p>
          <a:p>
            <a:endParaRPr lang="en-IN" dirty="0"/>
          </a:p>
          <a:p>
            <a:r>
              <a:rPr lang="en-IN" dirty="0"/>
              <a:t>9.REPRESENTATION &amp; DESCRIPTION-It follows output of segmentation stage, choosing a representation is only the part of solution for transforming raw data into processed data.</a:t>
            </a:r>
          </a:p>
          <a:p>
            <a:endParaRPr lang="en-IN" dirty="0"/>
          </a:p>
          <a:p>
            <a:r>
              <a:rPr lang="en-IN" dirty="0"/>
              <a:t>10.OBJECT DETECTION AND RECOGNITION-It is a process that assigns a label to an object based on its descriptor.</a:t>
            </a:r>
          </a:p>
        </p:txBody>
      </p:sp>
    </p:spTree>
    <p:extLst>
      <p:ext uri="{BB962C8B-B14F-4D97-AF65-F5344CB8AC3E}">
        <p14:creationId xmlns:p14="http://schemas.microsoft.com/office/powerpoint/2010/main" val="103201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943D-C153-4506-B0D9-8EBEAB98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00739" cy="1325563"/>
          </a:xfrm>
        </p:spPr>
        <p:txBody>
          <a:bodyPr/>
          <a:lstStyle/>
          <a:p>
            <a:r>
              <a:rPr lang="en-IN" dirty="0"/>
              <a:t>Fields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93FF1E-97CF-4F0B-9456-552F26F2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40" y="0"/>
            <a:ext cx="7787452" cy="487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307F3A-5347-4D33-AA36-D62605B14AD7}"/>
              </a:ext>
            </a:extLst>
          </p:cNvPr>
          <p:cNvSpPr/>
          <p:nvPr/>
        </p:nvSpPr>
        <p:spPr>
          <a:xfrm>
            <a:off x="239000" y="4628080"/>
            <a:ext cx="1171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if input is an image and we get out image as a output, then it is termed as Digital Image Processing.</a:t>
            </a:r>
          </a:p>
          <a:p>
            <a:endParaRPr lang="en-IN" sz="1400" dirty="0"/>
          </a:p>
          <a:p>
            <a:r>
              <a:rPr lang="en-IN" sz="1400" dirty="0"/>
              <a:t>if input is an image and we get some kind of information or description as a output, then it is termed as Computer Vision.</a:t>
            </a:r>
          </a:p>
          <a:p>
            <a:endParaRPr lang="en-IN" sz="1400" dirty="0"/>
          </a:p>
          <a:p>
            <a:r>
              <a:rPr lang="en-IN" sz="1400" dirty="0"/>
              <a:t>if input is some description or code and we get image as an output, then it is termed as Computer Graphics.</a:t>
            </a:r>
          </a:p>
          <a:p>
            <a:endParaRPr lang="en-IN" sz="1400" dirty="0"/>
          </a:p>
          <a:p>
            <a:r>
              <a:rPr lang="en-IN" sz="1400" dirty="0"/>
              <a:t>if input is description or some keywords or some code and we get description or some keywords as a output, then it is termed as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654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5C44-1F41-42F2-858F-B6CC84C5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9F9731-2BBE-4A4C-94FB-5E2D29A3CC2C}"/>
              </a:ext>
            </a:extLst>
          </p:cNvPr>
          <p:cNvSpPr/>
          <p:nvPr/>
        </p:nvSpPr>
        <p:spPr>
          <a:xfrm>
            <a:off x="528734" y="1859340"/>
            <a:ext cx="113304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Histogram Equalisation in C | Image Processing</a:t>
            </a:r>
          </a:p>
          <a:p>
            <a:r>
              <a:rPr lang="en-IN" dirty="0"/>
              <a:t>A histogram of a digital image represents intensity distribution by plotting bar graph with X-axis as pixel intensity value and Y-axis as the frequency of its occurrence.</a:t>
            </a:r>
          </a:p>
          <a:p>
            <a:endParaRPr lang="en-IN" dirty="0"/>
          </a:p>
          <a:p>
            <a:r>
              <a:rPr lang="en-IN" dirty="0"/>
              <a:t>Histogram Equalisation is a technique to adjust contrast levels and expand the intensity range in a digital image. Thus, it enhances the image which makes information extraction and further image processing easier.</a:t>
            </a:r>
          </a:p>
        </p:txBody>
      </p:sp>
    </p:spTree>
    <p:extLst>
      <p:ext uri="{BB962C8B-B14F-4D97-AF65-F5344CB8AC3E}">
        <p14:creationId xmlns:p14="http://schemas.microsoft.com/office/powerpoint/2010/main" val="319390265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63F24"/>
      </a:dk2>
      <a:lt2>
        <a:srgbClr val="EAE7E4"/>
      </a:lt2>
      <a:accent1>
        <a:srgbClr val="4D7DC3"/>
      </a:accent1>
      <a:accent2>
        <a:srgbClr val="3B9CB1"/>
      </a:accent2>
      <a:accent3>
        <a:srgbClr val="47B49A"/>
      </a:accent3>
      <a:accent4>
        <a:srgbClr val="3BB164"/>
      </a:accent4>
      <a:accent5>
        <a:srgbClr val="4FB648"/>
      </a:accent5>
      <a:accent6>
        <a:srgbClr val="75B13B"/>
      </a:accent6>
      <a:hlink>
        <a:srgbClr val="A87A38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898</Words>
  <Application>Microsoft Office PowerPoint</Application>
  <PresentationFormat>Widescreen</PresentationFormat>
  <Paragraphs>110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Century Gothic</vt:lpstr>
      <vt:lpstr>Elephant</vt:lpstr>
      <vt:lpstr>BrushVTI</vt:lpstr>
      <vt:lpstr>Image Processing</vt:lpstr>
      <vt:lpstr>Header</vt:lpstr>
      <vt:lpstr>Digital Image </vt:lpstr>
      <vt:lpstr>Types of image</vt:lpstr>
      <vt:lpstr>Image as Matrix</vt:lpstr>
      <vt:lpstr>Phases of Image processing</vt:lpstr>
      <vt:lpstr>Phases of Image processing</vt:lpstr>
      <vt:lpstr>Fields</vt:lpstr>
      <vt:lpstr>Histogram</vt:lpstr>
      <vt:lpstr>Histogram Equalisation</vt:lpstr>
      <vt:lpstr>Transformation of Histogram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Girish Lande</dc:creator>
  <cp:lastModifiedBy>Girish Lande</cp:lastModifiedBy>
  <cp:revision>42</cp:revision>
  <dcterms:created xsi:type="dcterms:W3CDTF">2020-04-27T06:53:24Z</dcterms:created>
  <dcterms:modified xsi:type="dcterms:W3CDTF">2020-05-15T13:48:37Z</dcterms:modified>
</cp:coreProperties>
</file>